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81" r:id="rId13"/>
    <p:sldId id="279" r:id="rId14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CCFFCC"/>
    <a:srgbClr val="FF00FF"/>
    <a:srgbClr val="FCB70C"/>
    <a:srgbClr val="F711D6"/>
    <a:srgbClr val="0000FF"/>
    <a:srgbClr val="00FFFF"/>
    <a:srgbClr val="FF00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3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20E27-865A-4856-9C0B-901EA8121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B2B40-3D48-4CF8-AAC7-B04969932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D3270-967B-4EEE-A3AA-F3E644D04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BFCEB-9392-48A7-A12B-4494249C7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DC03E-1E3F-4640-9B12-85976D3D7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A8EEE-F7FA-4A54-9349-2C2BE2500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F2B30-11DA-4559-8D36-AC5A77F80F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5A141-C084-4DEE-8384-4F6E92238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DA86D-50F1-4EF2-B661-95EAB2295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0AB76-D124-40A8-8FED-E28FAED4A3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5E877-0110-4D06-B286-A463A9C2F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CCC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484F88-D95C-4EAC-BC6A-977A2B55D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0000FF"/>
                </a:solidFill>
              </a:rPr>
              <a:t/>
            </a:r>
            <a:br>
              <a:rPr lang="en-US" sz="2800" smtClean="0">
                <a:solidFill>
                  <a:srgbClr val="0000FF"/>
                </a:solidFill>
              </a:rPr>
            </a:br>
            <a:endParaRPr lang="en-US" sz="2800" u="sng" smtClean="0">
              <a:solidFill>
                <a:srgbClr val="0000FF"/>
              </a:solidFill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362200"/>
            <a:ext cx="6400800" cy="3276600"/>
          </a:xfrm>
        </p:spPr>
        <p:txBody>
          <a:bodyPr/>
          <a:lstStyle/>
          <a:p>
            <a:pPr algn="l" eaLnBrk="1" hangingPunct="1"/>
            <a:r>
              <a:rPr lang="en-US" sz="2400" smtClean="0"/>
              <a:t> </a:t>
            </a:r>
          </a:p>
        </p:txBody>
      </p:sp>
      <p:sp>
        <p:nvSpPr>
          <p:cNvPr id="1029" name="Text Box 7"/>
          <p:cNvSpPr txBox="1">
            <a:spLocks noChangeArrowheads="1"/>
          </p:cNvSpPr>
          <p:nvPr/>
        </p:nvSpPr>
        <p:spPr bwMode="auto">
          <a:xfrm>
            <a:off x="838200" y="685800"/>
            <a:ext cx="11890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>
                <a:solidFill>
                  <a:srgbClr val="0000FF"/>
                </a:solidFill>
              </a:rPr>
              <a:t>Toán</a:t>
            </a:r>
            <a:r>
              <a:rPr lang="en-US" u="sng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838200" y="1295400"/>
            <a:ext cx="2881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rgbClr val="0000FF"/>
                </a:solidFill>
              </a:rPr>
              <a:t>Kiểm tra bài cũ:</a:t>
            </a:r>
          </a:p>
        </p:txBody>
      </p:sp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1295400" y="1887538"/>
          <a:ext cx="5105400" cy="3387725"/>
        </p:xfrm>
        <a:graphic>
          <a:graphicData uri="http://schemas.openxmlformats.org/presentationml/2006/ole">
            <p:oleObj spid="_x0000_s1026" name="Equation" r:id="rId3" imgW="977900" imgH="1219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0000FF"/>
                </a:solidFill>
              </a:rPr>
              <a:t/>
            </a:r>
            <a:br>
              <a:rPr lang="en-US" sz="2800" smtClean="0">
                <a:solidFill>
                  <a:srgbClr val="0000FF"/>
                </a:solidFill>
              </a:rPr>
            </a:br>
            <a:endParaRPr lang="en-US" sz="2800" u="sng" smtClean="0">
              <a:solidFill>
                <a:srgbClr val="0000FF"/>
              </a:solidFill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11890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>
                <a:solidFill>
                  <a:srgbClr val="0000FF"/>
                </a:solidFill>
              </a:rPr>
              <a:t>Toán</a:t>
            </a:r>
            <a:r>
              <a:rPr lang="en-US" u="sng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981200" y="685800"/>
            <a:ext cx="54244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ÔN TẬP VỀ ĐẠI LƯỢNG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447800"/>
            <a:ext cx="8382000" cy="1295400"/>
          </a:xfrm>
          <a:noFill/>
          <a:ln>
            <a:solidFill>
              <a:srgbClr val="FF00FF"/>
            </a:solidFill>
          </a:ln>
        </p:spPr>
        <p:txBody>
          <a:bodyPr/>
          <a:lstStyle/>
          <a:p>
            <a:pPr marL="609600" indent="-609600" algn="l" eaLnBrk="1" hangingPunct="1">
              <a:lnSpc>
                <a:spcPct val="90000"/>
              </a:lnSpc>
            </a:pPr>
            <a:r>
              <a:rPr lang="en-US" sz="2800" b="1" smtClean="0">
                <a:solidFill>
                  <a:srgbClr val="0000FF"/>
                </a:solidFill>
              </a:rPr>
              <a:t>4. Một con cá cân nặng 1 kg 600g, một bó rau cân nặng 400g. Hỏi cả cá và rau cân nặng bao nhiêu ki-lô-gam?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3200400" y="2971800"/>
            <a:ext cx="5410200" cy="2663825"/>
          </a:xfrm>
          <a:prstGeom prst="rect">
            <a:avLst/>
          </a:prstGeom>
          <a:solidFill>
            <a:srgbClr val="A3F1FB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>
                <a:solidFill>
                  <a:srgbClr val="FF0000"/>
                </a:solidFill>
              </a:rPr>
              <a:t>Bài giải</a:t>
            </a:r>
            <a:r>
              <a:rPr lang="en-US" sz="2800" b="1">
                <a:solidFill>
                  <a:srgbClr val="FF0000"/>
                </a:solidFill>
              </a:rPr>
              <a:t>:</a:t>
            </a:r>
          </a:p>
          <a:p>
            <a:r>
              <a:rPr lang="en-US" sz="2800" b="1">
                <a:solidFill>
                  <a:srgbClr val="FF0000"/>
                </a:solidFill>
              </a:rPr>
              <a:t>Đổi: 1 kg 600g = 1600g</a:t>
            </a:r>
          </a:p>
          <a:p>
            <a:r>
              <a:rPr lang="en-US" sz="2800" b="1">
                <a:solidFill>
                  <a:srgbClr val="FF0000"/>
                </a:solidFill>
              </a:rPr>
              <a:t>Số ki-lô-gam cá và rau là:</a:t>
            </a:r>
          </a:p>
          <a:p>
            <a:r>
              <a:rPr lang="en-US" sz="2800" b="1">
                <a:solidFill>
                  <a:srgbClr val="FF0000"/>
                </a:solidFill>
              </a:rPr>
              <a:t>   1600g + 400g = 2000 (g)</a:t>
            </a:r>
          </a:p>
          <a:p>
            <a:r>
              <a:rPr lang="en-US" sz="2800" b="1">
                <a:solidFill>
                  <a:srgbClr val="FF0000"/>
                </a:solidFill>
              </a:rPr>
              <a:t>                             2000g = 2kg </a:t>
            </a:r>
          </a:p>
          <a:p>
            <a:r>
              <a:rPr lang="en-US" sz="2800" b="1">
                <a:solidFill>
                  <a:srgbClr val="FF0000"/>
                </a:solidFill>
              </a:rPr>
              <a:t>              Đáp số:  2 kg</a:t>
            </a:r>
          </a:p>
        </p:txBody>
      </p:sp>
      <p:pic>
        <p:nvPicPr>
          <p:cNvPr id="11271" name="Picture 10" descr="fishxxx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3124200"/>
            <a:ext cx="2514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11" descr="3500224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2743200"/>
            <a:ext cx="25146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711D6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0000FF"/>
                </a:solidFill>
              </a:rPr>
              <a:t/>
            </a:r>
            <a:br>
              <a:rPr lang="en-US" sz="2800" smtClean="0">
                <a:solidFill>
                  <a:srgbClr val="0000FF"/>
                </a:solidFill>
              </a:rPr>
            </a:br>
            <a:endParaRPr lang="en-US" sz="2800" u="sng" smtClean="0">
              <a:solidFill>
                <a:srgbClr val="0000FF"/>
              </a:solidFill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11890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>
                <a:solidFill>
                  <a:srgbClr val="0000FF"/>
                </a:solidFill>
              </a:rPr>
              <a:t>Toán</a:t>
            </a:r>
            <a:r>
              <a:rPr lang="en-US" u="sng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981200" y="685800"/>
            <a:ext cx="54244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ÔN TẬP VỀ ĐẠI LƯỢNG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447800"/>
            <a:ext cx="8382000" cy="1295400"/>
          </a:xfrm>
          <a:noFill/>
          <a:ln>
            <a:solidFill>
              <a:srgbClr val="FF00FF"/>
            </a:solidFill>
          </a:ln>
        </p:spPr>
        <p:txBody>
          <a:bodyPr/>
          <a:lstStyle/>
          <a:p>
            <a:pPr marL="609600" indent="-609600" algn="l" eaLnBrk="1" hangingPunct="1">
              <a:lnSpc>
                <a:spcPct val="90000"/>
              </a:lnSpc>
            </a:pPr>
            <a:r>
              <a:rPr lang="en-US" sz="2800" b="1" smtClean="0">
                <a:solidFill>
                  <a:srgbClr val="0000FF"/>
                </a:solidFill>
              </a:rPr>
              <a:t>4. Một xe ô tô chở được 32 bao gạo, mỗi bao cân nặng 50 kg. Hỏi chiếc xe đó chở được tất cả bao nhiêu tạ gạo?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2133600" y="2971800"/>
            <a:ext cx="5410200" cy="2678113"/>
          </a:xfrm>
          <a:prstGeom prst="rect">
            <a:avLst/>
          </a:prstGeom>
          <a:solidFill>
            <a:srgbClr val="A3F1FB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>
                <a:solidFill>
                  <a:srgbClr val="FF0000"/>
                </a:solidFill>
              </a:rPr>
              <a:t>Bài giải</a:t>
            </a:r>
            <a:r>
              <a:rPr lang="en-US" sz="2800" b="1">
                <a:solidFill>
                  <a:srgbClr val="FF0000"/>
                </a:solidFill>
              </a:rPr>
              <a:t>:</a:t>
            </a:r>
          </a:p>
          <a:p>
            <a:r>
              <a:rPr lang="en-US" sz="2800" b="1">
                <a:solidFill>
                  <a:srgbClr val="FF0000"/>
                </a:solidFill>
              </a:rPr>
              <a:t>Số ki-lô-gam gạo ô tô đó chở là:</a:t>
            </a:r>
          </a:p>
          <a:p>
            <a:r>
              <a:rPr lang="en-US" sz="2800" b="1">
                <a:solidFill>
                  <a:srgbClr val="FF0000"/>
                </a:solidFill>
              </a:rPr>
              <a:t>        32 x 50 = 1600 (kg)</a:t>
            </a:r>
          </a:p>
          <a:p>
            <a:r>
              <a:rPr lang="en-US" sz="2800" b="1">
                <a:solidFill>
                  <a:srgbClr val="FF0000"/>
                </a:solidFill>
              </a:rPr>
              <a:t>                        1600 kg = 16 tạ </a:t>
            </a:r>
          </a:p>
          <a:p>
            <a:r>
              <a:rPr lang="en-US" sz="2800" b="1">
                <a:solidFill>
                  <a:srgbClr val="FF0000"/>
                </a:solidFill>
              </a:rPr>
              <a:t>         Đáp số:  16 tạ</a:t>
            </a:r>
          </a:p>
        </p:txBody>
      </p:sp>
      <p:pic>
        <p:nvPicPr>
          <p:cNvPr id="12295" name="Picture 7" descr="Transporte_005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2819400"/>
            <a:ext cx="19050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152400" y="3048000"/>
            <a:ext cx="304800" cy="76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152400" y="2971800"/>
            <a:ext cx="304800" cy="76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304800" y="3048000"/>
            <a:ext cx="304800" cy="76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304800" y="2895600"/>
            <a:ext cx="304800" cy="76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152400" y="2819400"/>
            <a:ext cx="304800" cy="76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rgbClr val="0000FF"/>
                </a:solidFill>
              </a:rPr>
              <a:t/>
            </a:r>
            <a:br>
              <a:rPr lang="en-US" sz="2400" smtClean="0">
                <a:solidFill>
                  <a:srgbClr val="0000FF"/>
                </a:solidFill>
              </a:rPr>
            </a:br>
            <a:endParaRPr lang="en-US" sz="2400" u="sng" smtClean="0">
              <a:solidFill>
                <a:srgbClr val="0000FF"/>
              </a:solidFill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10747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rgbClr val="0000FF"/>
                </a:solidFill>
              </a:rPr>
              <a:t>Toán</a:t>
            </a:r>
            <a:r>
              <a:rPr lang="en-US" sz="1400" u="sng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981200" y="685800"/>
            <a:ext cx="48783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ÔN TẬP VỀ ĐẠI LƯỢNG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609600" y="2349500"/>
            <a:ext cx="7543800" cy="830263"/>
          </a:xfrm>
          <a:prstGeom prst="rect">
            <a:avLst/>
          </a:prstGeom>
          <a:noFill/>
          <a:ln w="57150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sz="2400" b="1">
                <a:solidFill>
                  <a:srgbClr val="0000FF"/>
                </a:solidFill>
              </a:rPr>
              <a:t>Ghép số đo khối lượng sau: 2000g; 1tạ; 15 kg cho phù hợp với các hình dưới đây: </a:t>
            </a:r>
          </a:p>
        </p:txBody>
      </p:sp>
      <p:pic>
        <p:nvPicPr>
          <p:cNvPr id="38919" name="Picture 7" descr="Porco_0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733800"/>
            <a:ext cx="2667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0" name="Picture 8" descr="Galinha_0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4791075"/>
            <a:ext cx="162877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1" name="Picture 9" descr="Crianca_00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3733800"/>
            <a:ext cx="20955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2" name="WordArt 10" descr="Paper bag"/>
          <p:cNvSpPr>
            <a:spLocks noChangeArrowheads="1" noChangeShapeType="1" noTextEdit="1"/>
          </p:cNvSpPr>
          <p:nvPr/>
        </p:nvSpPr>
        <p:spPr bwMode="auto">
          <a:xfrm>
            <a:off x="2286000" y="1371600"/>
            <a:ext cx="4267200" cy="803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>
                <a:rot lat="0" lon="20519994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vi-VN" sz="3200" b="1" kern="1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Trò chơi</a:t>
            </a:r>
            <a:endParaRPr lang="en-US" sz="3200" b="1" kern="10">
              <a:ln w="9525">
                <a:round/>
                <a:headEnd/>
                <a:tailEnd/>
              </a:ln>
              <a:blipFill dpi="0" rotWithShape="0">
                <a:blip r:embed="rId5"/>
                <a:srcRect/>
                <a:tile tx="0" ty="0" sx="100000" sy="100000" flip="none" algn="tl"/>
              </a:blipFill>
              <a:latin typeface="Arial"/>
              <a:cs typeface="Arial"/>
            </a:endParaRP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0" y="6096000"/>
            <a:ext cx="2374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em bé nặng:…..</a:t>
            </a: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3200400" y="6034088"/>
            <a:ext cx="25431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con lợn nặng:…..</a:t>
            </a: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6097588" y="6019800"/>
            <a:ext cx="24431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con gà nặng:…..</a:t>
            </a: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6096000" y="2376488"/>
            <a:ext cx="6302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1tạ</a:t>
            </a:r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4800600" y="2381250"/>
            <a:ext cx="10588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2000g</a:t>
            </a: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6477000" y="2357438"/>
            <a:ext cx="9715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15 kg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6" dur="10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389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0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9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5.55556E-7 -3.7037E-6 L 0.32118 0.5261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" y="2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20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389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9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4.16667E-6 7.40741E-7 L -0.09427 0.53796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1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89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9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4.44444E-6 -3.7037E-6 L -0.54444 0.53727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" y="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21"/>
                  </p:tgtEl>
                </p:cond>
              </p:nextCondLst>
            </p:seq>
          </p:childTnLst>
        </p:cTn>
      </p:par>
    </p:tnLst>
    <p:bldLst>
      <p:bldP spid="38918" grpId="0" animBg="1"/>
      <p:bldP spid="38922" grpId="0" animBg="1"/>
      <p:bldP spid="38923" grpId="0"/>
      <p:bldP spid="38924" grpId="0"/>
      <p:bldP spid="38925" grpId="0"/>
      <p:bldP spid="38926" grpId="0"/>
      <p:bldP spid="38926" grpId="1"/>
      <p:bldP spid="38927" grpId="0"/>
      <p:bldP spid="38927" grpId="1"/>
      <p:bldP spid="38928" grpId="0"/>
      <p:bldP spid="38928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0000FF"/>
                </a:solidFill>
              </a:rPr>
              <a:t/>
            </a:r>
            <a:br>
              <a:rPr lang="en-US" sz="2800" smtClean="0">
                <a:solidFill>
                  <a:srgbClr val="0000FF"/>
                </a:solidFill>
              </a:rPr>
            </a:br>
            <a:endParaRPr lang="en-US" sz="2800" u="sng" smtClean="0">
              <a:solidFill>
                <a:srgbClr val="0000FF"/>
              </a:solidFill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11890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>
                <a:solidFill>
                  <a:srgbClr val="0000FF"/>
                </a:solidFill>
              </a:rPr>
              <a:t>Toán</a:t>
            </a:r>
            <a:r>
              <a:rPr lang="en-US" u="sng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981200" y="685800"/>
            <a:ext cx="54244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ÔN TẬP VỀ ĐẠI LƯỢNG</a:t>
            </a:r>
          </a:p>
        </p:txBody>
      </p:sp>
      <p:sp>
        <p:nvSpPr>
          <p:cNvPr id="14341" name="Text Box 8"/>
          <p:cNvSpPr txBox="1">
            <a:spLocks noChangeArrowheads="1"/>
          </p:cNvSpPr>
          <p:nvPr/>
        </p:nvSpPr>
        <p:spPr bwMode="auto">
          <a:xfrm>
            <a:off x="2743200" y="1600200"/>
            <a:ext cx="3778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>
                <a:solidFill>
                  <a:srgbClr val="FF00FF"/>
                </a:solidFill>
              </a:rPr>
              <a:t>Hoạt động nối tiếp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1371600" y="2286000"/>
            <a:ext cx="7389813" cy="1384300"/>
          </a:xfrm>
          <a:prstGeom prst="rect">
            <a:avLst/>
          </a:prstGeom>
          <a:noFill/>
          <a:ln w="57150">
            <a:solidFill>
              <a:srgbClr val="FF66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en-US" sz="2800" b="1">
                <a:solidFill>
                  <a:srgbClr val="0000FF"/>
                </a:solidFill>
              </a:rPr>
              <a:t>Học thuộc lại bảng đơn vị đo khối lượng</a:t>
            </a:r>
          </a:p>
          <a:p>
            <a:pPr>
              <a:buFontTx/>
              <a:buChar char="-"/>
            </a:pPr>
            <a:r>
              <a:rPr lang="en-US" sz="2800" b="1">
                <a:solidFill>
                  <a:srgbClr val="0000FF"/>
                </a:solidFill>
              </a:rPr>
              <a:t>Xem, giải lại các bài tập vừa làm</a:t>
            </a:r>
          </a:p>
          <a:p>
            <a:pPr>
              <a:buFontTx/>
              <a:buChar char="-"/>
            </a:pPr>
            <a:r>
              <a:rPr lang="en-US" sz="2800" b="1">
                <a:solidFill>
                  <a:srgbClr val="0000FF"/>
                </a:solidFill>
              </a:rPr>
              <a:t>Chuẩn bị bài sau: Ôn tập về đại lượng (tt)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0000FF"/>
                </a:solidFill>
              </a:rPr>
              <a:t/>
            </a:r>
            <a:br>
              <a:rPr lang="en-US" sz="2800" smtClean="0">
                <a:solidFill>
                  <a:srgbClr val="0000FF"/>
                </a:solidFill>
              </a:rPr>
            </a:br>
            <a:endParaRPr lang="en-US" sz="2800" u="sng" smtClean="0">
              <a:solidFill>
                <a:srgbClr val="0000FF"/>
              </a:solidFill>
            </a:endParaRP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362200"/>
            <a:ext cx="6400800" cy="3276600"/>
          </a:xfrm>
        </p:spPr>
        <p:txBody>
          <a:bodyPr/>
          <a:lstStyle/>
          <a:p>
            <a:pPr algn="l" eaLnBrk="1" hangingPunct="1"/>
            <a:r>
              <a:rPr lang="en-US" sz="2400" smtClean="0"/>
              <a:t> 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838200" y="685800"/>
            <a:ext cx="11890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>
                <a:solidFill>
                  <a:srgbClr val="0000FF"/>
                </a:solidFill>
              </a:rPr>
              <a:t>Toán</a:t>
            </a:r>
            <a:r>
              <a:rPr lang="en-US" u="sng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3852863" y="1828800"/>
          <a:ext cx="2166937" cy="4572000"/>
        </p:xfrm>
        <a:graphic>
          <a:graphicData uri="http://schemas.openxmlformats.org/presentationml/2006/ole">
            <p:oleObj spid="_x0000_s2050" name="Equation" r:id="rId3" imgW="736600" imgH="1625600" progId="Equation.3">
              <p:embed/>
            </p:oleObj>
          </a:graphicData>
        </a:graphic>
      </p:graphicFrame>
      <p:sp>
        <p:nvSpPr>
          <p:cNvPr id="2055" name="Text Box 9"/>
          <p:cNvSpPr txBox="1">
            <a:spLocks noChangeArrowheads="1"/>
          </p:cNvSpPr>
          <p:nvPr/>
        </p:nvSpPr>
        <p:spPr bwMode="auto">
          <a:xfrm>
            <a:off x="838200" y="1295400"/>
            <a:ext cx="2881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rgbClr val="0000FF"/>
                </a:solidFill>
              </a:rPr>
              <a:t>Kiểm tra bài cũ:</a:t>
            </a:r>
          </a:p>
        </p:txBody>
      </p:sp>
      <p:graphicFrame>
        <p:nvGraphicFramePr>
          <p:cNvPr id="2051" name="Object 10"/>
          <p:cNvGraphicFramePr>
            <a:graphicFrameLocks noChangeAspect="1"/>
          </p:cNvGraphicFramePr>
          <p:nvPr/>
        </p:nvGraphicFramePr>
        <p:xfrm>
          <a:off x="1119188" y="1828800"/>
          <a:ext cx="2789237" cy="1093788"/>
        </p:xfrm>
        <a:graphic>
          <a:graphicData uri="http://schemas.openxmlformats.org/presentationml/2006/ole">
            <p:oleObj spid="_x0000_s2051" name="Equation" r:id="rId4" imgW="774364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0000FF"/>
                </a:solidFill>
              </a:rPr>
              <a:t/>
            </a:r>
            <a:br>
              <a:rPr lang="en-US" sz="2800" smtClean="0">
                <a:solidFill>
                  <a:srgbClr val="0000FF"/>
                </a:solidFill>
              </a:rPr>
            </a:br>
            <a:endParaRPr lang="en-US" sz="2800" u="sng" smtClean="0">
              <a:solidFill>
                <a:srgbClr val="0000FF"/>
              </a:solidFill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362200"/>
            <a:ext cx="6400800" cy="3276600"/>
          </a:xfrm>
        </p:spPr>
        <p:txBody>
          <a:bodyPr/>
          <a:lstStyle/>
          <a:p>
            <a:pPr algn="l" eaLnBrk="1" hangingPunct="1"/>
            <a:r>
              <a:rPr lang="en-US" sz="2400" smtClean="0"/>
              <a:t> </a:t>
            </a:r>
          </a:p>
        </p:txBody>
      </p:sp>
      <p:sp>
        <p:nvSpPr>
          <p:cNvPr id="3078" name="Text Box 4"/>
          <p:cNvSpPr txBox="1">
            <a:spLocks noChangeArrowheads="1"/>
          </p:cNvSpPr>
          <p:nvPr/>
        </p:nvSpPr>
        <p:spPr bwMode="auto">
          <a:xfrm>
            <a:off x="838200" y="685800"/>
            <a:ext cx="11890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>
                <a:solidFill>
                  <a:srgbClr val="0000FF"/>
                </a:solidFill>
              </a:rPr>
              <a:t>Toán</a:t>
            </a:r>
            <a:r>
              <a:rPr lang="en-US" u="sng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3079" name="Text Box 5"/>
          <p:cNvSpPr txBox="1">
            <a:spLocks noChangeArrowheads="1"/>
          </p:cNvSpPr>
          <p:nvPr/>
        </p:nvSpPr>
        <p:spPr bwMode="auto">
          <a:xfrm>
            <a:off x="838200" y="1295400"/>
            <a:ext cx="2881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rgbClr val="0000FF"/>
                </a:solidFill>
              </a:rPr>
              <a:t>Kiểm tra bài cũ:</a:t>
            </a:r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914400" y="1905000"/>
          <a:ext cx="2895600" cy="1066800"/>
        </p:xfrm>
        <a:graphic>
          <a:graphicData uri="http://schemas.openxmlformats.org/presentationml/2006/ole">
            <p:oleObj spid="_x0000_s3074" name="Equation" r:id="rId3" imgW="723586" imgH="393529" progId="Equation.3">
              <p:embed/>
            </p:oleObj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4038600" y="1905000"/>
          <a:ext cx="1663700" cy="4419600"/>
        </p:xfrm>
        <a:graphic>
          <a:graphicData uri="http://schemas.openxmlformats.org/presentationml/2006/ole">
            <p:oleObj spid="_x0000_s3075" name="Equation" r:id="rId4" imgW="723900" imgH="1625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0000FF"/>
                </a:solidFill>
              </a:rPr>
              <a:t/>
            </a:r>
            <a:br>
              <a:rPr lang="en-US" sz="2800" smtClean="0">
                <a:solidFill>
                  <a:srgbClr val="0000FF"/>
                </a:solidFill>
              </a:rPr>
            </a:br>
            <a:endParaRPr lang="en-US" sz="2800" u="sng" smtClean="0">
              <a:solidFill>
                <a:srgbClr val="0000FF"/>
              </a:solidFill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362200"/>
            <a:ext cx="6400800" cy="3276600"/>
          </a:xfrm>
        </p:spPr>
        <p:txBody>
          <a:bodyPr/>
          <a:lstStyle/>
          <a:p>
            <a:pPr algn="l" eaLnBrk="1" hangingPunct="1"/>
            <a:r>
              <a:rPr lang="en-US" sz="2400" smtClean="0"/>
              <a:t> </a:t>
            </a:r>
          </a:p>
        </p:txBody>
      </p:sp>
      <p:sp>
        <p:nvSpPr>
          <p:cNvPr id="4102" name="Text Box 4"/>
          <p:cNvSpPr txBox="1">
            <a:spLocks noChangeArrowheads="1"/>
          </p:cNvSpPr>
          <p:nvPr/>
        </p:nvSpPr>
        <p:spPr bwMode="auto">
          <a:xfrm>
            <a:off x="838200" y="685800"/>
            <a:ext cx="11890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>
                <a:solidFill>
                  <a:srgbClr val="0000FF"/>
                </a:solidFill>
              </a:rPr>
              <a:t>Toán</a:t>
            </a:r>
            <a:r>
              <a:rPr lang="en-US" u="sng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4103" name="Text Box 5"/>
          <p:cNvSpPr txBox="1">
            <a:spLocks noChangeArrowheads="1"/>
          </p:cNvSpPr>
          <p:nvPr/>
        </p:nvSpPr>
        <p:spPr bwMode="auto">
          <a:xfrm>
            <a:off x="838200" y="1295400"/>
            <a:ext cx="2881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rgbClr val="0000FF"/>
                </a:solidFill>
              </a:rPr>
              <a:t>Kiểm tra bài cũ:</a:t>
            </a:r>
          </a:p>
        </p:txBody>
      </p:sp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4648200" y="1905000"/>
          <a:ext cx="1752600" cy="3429000"/>
        </p:xfrm>
        <a:graphic>
          <a:graphicData uri="http://schemas.openxmlformats.org/presentationml/2006/ole">
            <p:oleObj spid="_x0000_s4098" name="Equation" r:id="rId3" imgW="647700" imgH="1219200" progId="Equation.3">
              <p:embed/>
            </p:oleObj>
          </a:graphicData>
        </a:graphic>
      </p:graphicFrame>
      <p:graphicFrame>
        <p:nvGraphicFramePr>
          <p:cNvPr id="4099" name="Object 9"/>
          <p:cNvGraphicFramePr>
            <a:graphicFrameLocks noChangeAspect="1"/>
          </p:cNvGraphicFramePr>
          <p:nvPr/>
        </p:nvGraphicFramePr>
        <p:xfrm>
          <a:off x="1046163" y="1905000"/>
          <a:ext cx="3579812" cy="1093788"/>
        </p:xfrm>
        <a:graphic>
          <a:graphicData uri="http://schemas.openxmlformats.org/presentationml/2006/ole">
            <p:oleObj spid="_x0000_s4099" name="Equation" r:id="rId4" imgW="6858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0000FF"/>
                </a:solidFill>
              </a:rPr>
              <a:t/>
            </a:r>
            <a:br>
              <a:rPr lang="en-US" sz="2800" smtClean="0">
                <a:solidFill>
                  <a:srgbClr val="0000FF"/>
                </a:solidFill>
              </a:rPr>
            </a:br>
            <a:endParaRPr lang="en-US" sz="2800" u="sng" smtClean="0">
              <a:solidFill>
                <a:srgbClr val="0000FF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362200"/>
            <a:ext cx="6400800" cy="3276600"/>
          </a:xfrm>
        </p:spPr>
        <p:txBody>
          <a:bodyPr/>
          <a:lstStyle/>
          <a:p>
            <a:pPr algn="l" eaLnBrk="1" hangingPunct="1"/>
            <a:r>
              <a:rPr lang="en-US" sz="2400" smtClean="0"/>
              <a:t> 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38200" y="685800"/>
            <a:ext cx="11890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>
                <a:solidFill>
                  <a:srgbClr val="0000FF"/>
                </a:solidFill>
              </a:rPr>
              <a:t>Toán</a:t>
            </a:r>
            <a:r>
              <a:rPr lang="en-US" u="sng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981200" y="685800"/>
            <a:ext cx="54244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ÔN TẬP VỀ ĐẠI LƯỢNG</a:t>
            </a:r>
          </a:p>
        </p:txBody>
      </p:sp>
      <p:graphicFrame>
        <p:nvGraphicFramePr>
          <p:cNvPr id="23591" name="Group 39"/>
          <p:cNvGraphicFramePr>
            <a:graphicFrameLocks noGrp="1"/>
          </p:cNvGraphicFramePr>
          <p:nvPr/>
        </p:nvGraphicFramePr>
        <p:xfrm>
          <a:off x="533400" y="2209800"/>
          <a:ext cx="8023225" cy="3106738"/>
        </p:xfrm>
        <a:graphic>
          <a:graphicData uri="http://schemas.openxmlformats.org/drawingml/2006/table">
            <a:tbl>
              <a:tblPr/>
              <a:tblGrid>
                <a:gridCol w="1169988"/>
                <a:gridCol w="984250"/>
                <a:gridCol w="1046162"/>
                <a:gridCol w="1870075"/>
                <a:gridCol w="984250"/>
                <a:gridCol w="984250"/>
                <a:gridCol w="984250"/>
              </a:tblGrid>
              <a:tr h="103024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   Lớn hơn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  ki-lô-gam                    </a:t>
                      </a:r>
                    </a:p>
                  </a:txBody>
                  <a:tcPr marT="45721" marB="457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Ki-lô-gam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F1FB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   Bé hơn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  ki-lô-gam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2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Tấn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F1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Tạ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F1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Yến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F1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    kg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F1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hg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F1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dag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F1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g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F1FB"/>
                    </a:solidFill>
                  </a:tcPr>
                </a:tc>
              </a:tr>
              <a:tr h="13541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 1tấn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=10tạ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=1000kg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F1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  1tạ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=10yến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=100kg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F1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1yến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=10kg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F1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        1kg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      =10hg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      =1000g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F1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 1hg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=10dag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=100g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F1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1dag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=10g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F1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  1g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F1FB"/>
                    </a:solidFill>
                  </a:tcPr>
                </a:tc>
              </a:tr>
            </a:tbl>
          </a:graphicData>
        </a:graphic>
      </p:graphicFrame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609600" y="1462088"/>
            <a:ext cx="44354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FF"/>
                </a:solidFill>
              </a:rPr>
              <a:t>Bảng đơn vị đo khối lượng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utoUpdateAnimBg="0"/>
      <p:bldP spid="2359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rgbClr val="0000FF"/>
                </a:solidFill>
              </a:rPr>
              <a:t/>
            </a:r>
            <a:br>
              <a:rPr lang="en-US" sz="2400" smtClean="0">
                <a:solidFill>
                  <a:srgbClr val="0000FF"/>
                </a:solidFill>
              </a:rPr>
            </a:br>
            <a:endParaRPr lang="en-US" sz="2400" u="sng" smtClean="0">
              <a:solidFill>
                <a:srgbClr val="0000FF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362200"/>
            <a:ext cx="6400800" cy="3276600"/>
          </a:xfrm>
        </p:spPr>
        <p:txBody>
          <a:bodyPr/>
          <a:lstStyle/>
          <a:p>
            <a:pPr algn="l" eaLnBrk="1" hangingPunct="1"/>
            <a:r>
              <a:rPr lang="en-US" sz="2000" smtClean="0"/>
              <a:t> 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38200" y="685800"/>
            <a:ext cx="10747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rgbClr val="0000FF"/>
                </a:solidFill>
              </a:rPr>
              <a:t>Toán</a:t>
            </a:r>
            <a:r>
              <a:rPr lang="en-US" sz="1400" u="sng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981200" y="685800"/>
            <a:ext cx="48783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ÔN TẬP VỀ ĐẠI LƯỢNG</a:t>
            </a: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838200" y="1524000"/>
            <a:ext cx="7010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Tx/>
              <a:buAutoNum type="arabicParenR"/>
            </a:pPr>
            <a:r>
              <a:rPr lang="en-US" sz="2400" b="1">
                <a:solidFill>
                  <a:srgbClr val="0000FF"/>
                </a:solidFill>
              </a:rPr>
              <a:t>Viết số thích hợp vào chỗ chấm:</a:t>
            </a:r>
          </a:p>
          <a:p>
            <a:pPr marL="609600" indent="-609600">
              <a:spcBef>
                <a:spcPct val="20000"/>
              </a:spcBef>
            </a:pPr>
            <a:r>
              <a:rPr lang="en-US" sz="2400" b="1">
                <a:solidFill>
                  <a:srgbClr val="0000FF"/>
                </a:solidFill>
              </a:rPr>
              <a:t>    1yến = ……. kg              1tạ   = ……. yến</a:t>
            </a:r>
          </a:p>
          <a:p>
            <a:pPr marL="609600" indent="-609600">
              <a:spcBef>
                <a:spcPct val="20000"/>
              </a:spcBef>
            </a:pPr>
            <a:r>
              <a:rPr lang="en-US" sz="2400" b="1">
                <a:solidFill>
                  <a:srgbClr val="0000FF"/>
                </a:solidFill>
              </a:rPr>
              <a:t>    1tạ    = ……. kg              1tấn = ……. tạ</a:t>
            </a:r>
          </a:p>
          <a:p>
            <a:pPr marL="609600" indent="-609600">
              <a:spcBef>
                <a:spcPct val="20000"/>
              </a:spcBef>
            </a:pPr>
            <a:r>
              <a:rPr lang="en-US" sz="2400" b="1">
                <a:solidFill>
                  <a:srgbClr val="0000FF"/>
                </a:solidFill>
              </a:rPr>
              <a:t>    1tấn  = ……. kg              1tấn = ……. yến</a:t>
            </a:r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1981200" y="1981200"/>
            <a:ext cx="6400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2000">
                <a:solidFill>
                  <a:srgbClr val="FF0066"/>
                </a:solidFill>
              </a:rPr>
              <a:t>      </a:t>
            </a:r>
            <a:r>
              <a:rPr lang="en-US" sz="2400" b="1">
                <a:solidFill>
                  <a:srgbClr val="FF0066"/>
                </a:solidFill>
              </a:rPr>
              <a:t>10</a:t>
            </a:r>
            <a:r>
              <a:rPr lang="en-US" sz="2400" b="1"/>
              <a:t>                                    </a:t>
            </a:r>
            <a:r>
              <a:rPr lang="en-US" sz="2400" b="1">
                <a:solidFill>
                  <a:srgbClr val="FF0066"/>
                </a:solidFill>
              </a:rPr>
              <a:t>10</a:t>
            </a:r>
            <a:r>
              <a:rPr lang="en-US" sz="2400" b="1"/>
              <a:t> </a:t>
            </a:r>
          </a:p>
          <a:p>
            <a:pPr marL="609600" indent="-609600">
              <a:spcBef>
                <a:spcPct val="20000"/>
              </a:spcBef>
            </a:pPr>
            <a:r>
              <a:rPr lang="en-US" sz="2400" b="1"/>
              <a:t>     </a:t>
            </a:r>
            <a:r>
              <a:rPr lang="en-US" sz="2400" b="1">
                <a:solidFill>
                  <a:srgbClr val="FF0066"/>
                </a:solidFill>
              </a:rPr>
              <a:t>100</a:t>
            </a:r>
            <a:r>
              <a:rPr lang="en-US" sz="2400" b="1"/>
              <a:t>                                   </a:t>
            </a:r>
            <a:r>
              <a:rPr lang="en-US" sz="2400" b="1">
                <a:solidFill>
                  <a:srgbClr val="FF0066"/>
                </a:solidFill>
              </a:rPr>
              <a:t>10</a:t>
            </a:r>
            <a:r>
              <a:rPr lang="en-US" sz="2400" b="1"/>
              <a:t> </a:t>
            </a:r>
          </a:p>
          <a:p>
            <a:pPr marL="609600" indent="-609600">
              <a:spcBef>
                <a:spcPct val="20000"/>
              </a:spcBef>
            </a:pPr>
            <a:r>
              <a:rPr lang="en-US" sz="2400" b="1"/>
              <a:t>     </a:t>
            </a:r>
            <a:r>
              <a:rPr lang="en-US" sz="2400" b="1">
                <a:solidFill>
                  <a:srgbClr val="FF0066"/>
                </a:solidFill>
              </a:rPr>
              <a:t>1000</a:t>
            </a:r>
            <a:r>
              <a:rPr lang="en-US" sz="2400" b="1"/>
              <a:t>                                 </a:t>
            </a:r>
            <a:r>
              <a:rPr lang="en-US" sz="2400" b="1">
                <a:solidFill>
                  <a:srgbClr val="FF0066"/>
                </a:solidFill>
              </a:rPr>
              <a:t>100</a:t>
            </a:r>
            <a:r>
              <a:rPr lang="en-US" sz="2400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13" grpId="0"/>
      <p:bldP spid="246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rgbClr val="0000FF"/>
                </a:solidFill>
              </a:rPr>
              <a:t/>
            </a:r>
            <a:br>
              <a:rPr lang="en-US" sz="2400" smtClean="0">
                <a:solidFill>
                  <a:srgbClr val="0000FF"/>
                </a:solidFill>
              </a:rPr>
            </a:br>
            <a:endParaRPr lang="en-US" sz="2400" u="sng" smtClean="0">
              <a:solidFill>
                <a:srgbClr val="0000FF"/>
              </a:solidFill>
            </a:endParaRP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838200" y="685800"/>
            <a:ext cx="10747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rgbClr val="0000FF"/>
                </a:solidFill>
              </a:rPr>
              <a:t>Toán</a:t>
            </a:r>
            <a:r>
              <a:rPr lang="en-US" sz="1400" u="sng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1981200" y="685800"/>
            <a:ext cx="48783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ÔN TẬP VỀ ĐẠI LƯỢNG</a:t>
            </a:r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533400" y="1524000"/>
            <a:ext cx="8001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0000FF"/>
                </a:solidFill>
              </a:rPr>
              <a:t>2. Viết số thích hợp vào chỗ chấm: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0000FF"/>
                </a:solidFill>
              </a:rPr>
              <a:t>a)    10yến     =……. kg              </a:t>
            </a:r>
            <a:r>
              <a:rPr lang="en-US" sz="2400" b="1" u="sng">
                <a:solidFill>
                  <a:srgbClr val="0000FF"/>
                </a:solidFill>
              </a:rPr>
              <a:t>1</a:t>
            </a:r>
            <a:r>
              <a:rPr lang="en-US" sz="2400" b="1">
                <a:solidFill>
                  <a:srgbClr val="0000FF"/>
                </a:solidFill>
              </a:rPr>
              <a:t> yến  =……. kg          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0000FF"/>
                </a:solidFill>
              </a:rPr>
              <a:t>                                                     2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0000FF"/>
                </a:solidFill>
              </a:rPr>
              <a:t>      50 kg      =……. yến        1yến 8kg =……. kg</a:t>
            </a:r>
            <a:endParaRPr lang="en-US" sz="1800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2895600" y="1828800"/>
            <a:ext cx="698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2743200" y="24384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6248400" y="2438400"/>
            <a:ext cx="527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18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6400800" y="17526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/>
      <p:bldP spid="25609" grpId="0"/>
      <p:bldP spid="25610" grpId="0"/>
      <p:bldP spid="256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rgbClr val="0000FF"/>
                </a:solidFill>
              </a:rPr>
              <a:t/>
            </a:r>
            <a:br>
              <a:rPr lang="en-US" sz="2400" smtClean="0">
                <a:solidFill>
                  <a:srgbClr val="0000FF"/>
                </a:solidFill>
              </a:rPr>
            </a:br>
            <a:endParaRPr lang="en-US" sz="2400" u="sng" smtClean="0">
              <a:solidFill>
                <a:srgbClr val="0000FF"/>
              </a:solidFill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10747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rgbClr val="0000FF"/>
                </a:solidFill>
              </a:rPr>
              <a:t>Toán</a:t>
            </a:r>
            <a:r>
              <a:rPr lang="en-US" sz="1400" u="sng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981200" y="685800"/>
            <a:ext cx="48783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ÔN TẬP VỀ ĐẠI LƯỢNG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3505200" y="2376488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9222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676400"/>
            <a:ext cx="7620000" cy="1295400"/>
          </a:xfrm>
          <a:noFill/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en-US" sz="2400" b="1" smtClean="0">
                <a:solidFill>
                  <a:srgbClr val="0000FF"/>
                </a:solidFill>
              </a:rPr>
              <a:t>2. Viết số thích hợp vào chỗ chấm: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400" b="1" smtClean="0">
                <a:solidFill>
                  <a:srgbClr val="0000FF"/>
                </a:solidFill>
              </a:rPr>
              <a:t> b)   5tạ = ……. yến      1500kg =…….tạ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400" b="1" smtClean="0">
                <a:solidFill>
                  <a:srgbClr val="0000FF"/>
                </a:solidFill>
              </a:rPr>
              <a:t>    30yến = …….tạ       7tạ 20kg =…….kg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3270250" y="1981200"/>
            <a:ext cx="527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50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6553200" y="2376488"/>
            <a:ext cx="698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720</a:t>
            </a: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6629400" y="1981200"/>
            <a:ext cx="527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/>
      <p:bldP spid="28683" grpId="0"/>
      <p:bldP spid="28684" grpId="0"/>
      <p:bldP spid="2868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0000FF"/>
                </a:solidFill>
              </a:rPr>
              <a:t/>
            </a:r>
            <a:br>
              <a:rPr lang="en-US" sz="2800" smtClean="0">
                <a:solidFill>
                  <a:srgbClr val="0000FF"/>
                </a:solidFill>
              </a:rPr>
            </a:br>
            <a:endParaRPr lang="en-US" sz="2800" u="sng" smtClean="0">
              <a:solidFill>
                <a:srgbClr val="0000FF"/>
              </a:solidFill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11890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>
                <a:solidFill>
                  <a:srgbClr val="0000FF"/>
                </a:solidFill>
              </a:rPr>
              <a:t>Toán</a:t>
            </a:r>
            <a:r>
              <a:rPr lang="en-US" u="sng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981200" y="685800"/>
            <a:ext cx="54244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ÔN TẬP VỀ ĐẠI LƯỢNG</a:t>
            </a:r>
          </a:p>
        </p:txBody>
      </p:sp>
      <p:sp>
        <p:nvSpPr>
          <p:cNvPr id="10245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676400"/>
            <a:ext cx="8229600" cy="1295400"/>
          </a:xfrm>
          <a:noFill/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en-US" sz="2800" b="1" smtClean="0">
                <a:solidFill>
                  <a:srgbClr val="0000FF"/>
                </a:solidFill>
              </a:rPr>
              <a:t>2. Viết số thích hợp vào chỗ chấm: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800" b="1" smtClean="0">
                <a:solidFill>
                  <a:srgbClr val="0000FF"/>
                </a:solidFill>
              </a:rPr>
              <a:t>      c)   32 tấn = ……. tạ           4000 kg =…….tấn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800" b="1" smtClean="0">
                <a:solidFill>
                  <a:srgbClr val="0000FF"/>
                </a:solidFill>
              </a:rPr>
              <a:t>           230 tạ = …….tấn       3 tấn25 kg =…….kg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429000" y="2438400"/>
            <a:ext cx="5857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23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3321050" y="1995488"/>
            <a:ext cx="785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320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6877050" y="2438400"/>
            <a:ext cx="985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3025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7004050" y="1981200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/>
      <p:bldP spid="31751" grpId="0"/>
      <p:bldP spid="31752" grpId="0"/>
      <p:bldP spid="3175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 - &amp;quot;Thứ năm ngày 22 tháng 4 năm 2010&amp;#x0D;&amp;#x0A;&amp;quot;&quot;/&gt;&lt;property id=&quot;20307&quot; value=&quot;256&quot;/&gt;&lt;/object&gt;&lt;object type=&quot;3&quot; unique_id=&quot;10006&quot;&gt;&lt;property id=&quot;20148&quot; value=&quot;5&quot;/&gt;&lt;property id=&quot;20300&quot; value=&quot;Slide 3 - &amp;quot;Thứ năm ngày 22 tháng 4 năm 2010&amp;#x0D;&amp;#x0A;&amp;quot;&quot;/&gt;&lt;property id=&quot;20307&quot; value=&quot;268&quot;/&gt;&lt;/object&gt;&lt;object type=&quot;3&quot; unique_id=&quot;10067&quot;&gt;&lt;property id=&quot;20148&quot; value=&quot;5&quot;/&gt;&lt;property id=&quot;20300&quot; value=&quot;Slide 4 - &amp;quot;Thứ năm ngày 22 tháng 4 năm 2010&amp;#x0D;&amp;#x0A;&amp;quot;&quot;/&gt;&lt;property id=&quot;20307&quot; value=&quot;269&quot;/&gt;&lt;/object&gt;&lt;object type=&quot;3&quot; unique_id=&quot;10138&quot;&gt;&lt;property id=&quot;20148&quot; value=&quot;5&quot;/&gt;&lt;property id=&quot;20300&quot; value=&quot;Slide 5 - &amp;quot;Thứ năm ngày 22 tháng 4 năm 2010&amp;#x0D;&amp;#x0A;&amp;quot;&quot;/&gt;&lt;property id=&quot;20307&quot; value=&quot;270&quot;/&gt;&lt;/object&gt;&lt;object type=&quot;3&quot; unique_id=&quot;10266&quot;&gt;&lt;property id=&quot;20148&quot; value=&quot;5&quot;/&gt;&lt;property id=&quot;20300&quot; value=&quot;Slide 6 - &amp;quot;Thứ năm ngày 22 tháng 4 năm 2010&amp;#x0D;&amp;#x0A;&amp;quot;&quot;/&gt;&lt;property id=&quot;20307&quot; value=&quot;271&quot;/&gt;&lt;/object&gt;&lt;object type=&quot;3&quot; unique_id=&quot;10267&quot;&gt;&lt;property id=&quot;20148&quot; value=&quot;5&quot;/&gt;&lt;property id=&quot;20300&quot; value=&quot;Slide 7 - &amp;quot;Thứ năm ngày 22 tháng 4 năm 2010&amp;#x0D;&amp;#x0A;&amp;quot;&quot;/&gt;&lt;property id=&quot;20307&quot; value=&quot;272&quot;/&gt;&lt;/object&gt;&lt;object type=&quot;3&quot; unique_id=&quot;10268&quot;&gt;&lt;property id=&quot;20148&quot; value=&quot;5&quot;/&gt;&lt;property id=&quot;20300&quot; value=&quot;Slide 8 - &amp;quot;Thứ năm ngày 22 tháng 4 năm 2010&amp;#x0D;&amp;#x0A;&amp;quot;&quot;/&gt;&lt;property id=&quot;20307&quot; value=&quot;273&quot;/&gt;&lt;/object&gt;&lt;object type=&quot;3&quot; unique_id=&quot;10432&quot;&gt;&lt;property id=&quot;20148&quot; value=&quot;5&quot;/&gt;&lt;property id=&quot;20300&quot; value=&quot;Slide 9 - &amp;quot;Thứ năm ngày 22 tháng 4 năm 2010&amp;#x0D;&amp;#x0A;&amp;quot;&quot;/&gt;&lt;property id=&quot;20307&quot; value=&quot;274&quot;/&gt;&lt;/object&gt;&lt;object type=&quot;3&quot; unique_id=&quot;10489&quot;&gt;&lt;property id=&quot;20148&quot; value=&quot;5&quot;/&gt;&lt;property id=&quot;20300&quot; value=&quot;Slide 10 - &amp;quot;Thứ năm ngày 22 tháng 4 năm 2010&amp;#x0D;&amp;#x0A;&amp;quot;&quot;/&gt;&lt;property id=&quot;20307&quot; value=&quot;275&quot;/&gt;&lt;/object&gt;&lt;object type=&quot;3&quot; unique_id=&quot;10535&quot;&gt;&lt;property id=&quot;20148&quot; value=&quot;5&quot;/&gt;&lt;property id=&quot;20300&quot; value=&quot;Slide 11 - &amp;quot;Thứ năm ngày 22 tháng 4 năm 2010&amp;#x0D;&amp;#x0A;&amp;quot;&quot;/&gt;&lt;property id=&quot;20307&quot; value=&quot;276&quot;/&gt;&lt;/object&gt;&lt;object type=&quot;3&quot; unique_id=&quot;10578&quot;&gt;&lt;property id=&quot;20148&quot; value=&quot;5&quot;/&gt;&lt;property id=&quot;20300&quot; value=&quot;Slide 12 - &amp;quot;Thứ năm ngày 22 tháng 4 năm 2010&amp;#x0D;&amp;#x0A;&amp;quot;&quot;/&gt;&lt;property id=&quot;20307&quot; value=&quot;277&quot;/&gt;&lt;/object&gt;&lt;object type=&quot;3&quot; unique_id=&quot;10593&quot;&gt;&lt;property id=&quot;20148&quot; value=&quot;5&quot;/&gt;&lt;property id=&quot;20300&quot; value=&quot;Slide 15&quot;/&gt;&lt;property id=&quot;20307&quot; value=&quot;278&quot;/&gt;&lt;/object&gt;&lt;object type=&quot;3&quot; unique_id=&quot;10684&quot;&gt;&lt;property id=&quot;20148&quot; value=&quot;5&quot;/&gt;&lt;property id=&quot;20300&quot; value=&quot;Slide 14 - &amp;quot;Thứ năm ngày 22 tháng 4 năm 2010&amp;#x0D;&amp;#x0A;&amp;quot;&quot;/&gt;&lt;property id=&quot;20307&quot; value=&quot;279&quot;/&gt;&lt;/object&gt;&lt;object type=&quot;3&quot; unique_id=&quot;10733&quot;&gt;&lt;property id=&quot;20148&quot; value=&quot;5&quot;/&gt;&lt;property id=&quot;20300&quot; value=&quot;Slide 1&quot;/&gt;&lt;property id=&quot;20307&quot; value=&quot;280&quot;/&gt;&lt;/object&gt;&lt;object type=&quot;3&quot; unique_id=&quot;10849&quot;&gt;&lt;property id=&quot;20148&quot; value=&quot;5&quot;/&gt;&lt;property id=&quot;20300&quot; value=&quot;Slide 13 - &amp;quot;Thứ năm ngày 22 tháng 4 năm 2010&amp;#x0D;&amp;#x0A;&amp;quot;&quot;/&gt;&lt;property id=&quot;20307&quot; value=&quot;28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512</Words>
  <Application>Microsoft PowerPoint</Application>
  <PresentationFormat>On-screen Show (4:3)</PresentationFormat>
  <Paragraphs>129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Default Design</vt:lpstr>
      <vt:lpstr>Microsoft Equation 3.0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 năm ngày 22 tháng 4 năm 2010 Toán: Kiểm tra bài cũ: </dc:title>
  <dc:creator>tien</dc:creator>
  <cp:lastModifiedBy>CSTeam</cp:lastModifiedBy>
  <cp:revision>41</cp:revision>
  <dcterms:created xsi:type="dcterms:W3CDTF">2010-04-11T03:18:01Z</dcterms:created>
  <dcterms:modified xsi:type="dcterms:W3CDTF">2016-06-30T02:16:01Z</dcterms:modified>
</cp:coreProperties>
</file>